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Default Extension="jpeg" ContentType="image/jpeg"/>
  <Default Extension="xml" ContentType="application/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Default Extension="bin" ContentType="application/vnd.openxmlformats-officedocument.presentationml.printerSettings"/>
  <Default Extension="tiff" ContentType="image/tiff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handoutMasters/handoutMaster1.xml" ContentType="application/vnd.openxmlformats-officedocument.presentationml.handoutMaster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1139" r:id="rId2"/>
    <p:sldId id="1185" r:id="rId3"/>
    <p:sldId id="1085" r:id="rId4"/>
    <p:sldId id="1192" r:id="rId5"/>
    <p:sldId id="1186" r:id="rId6"/>
    <p:sldId id="1193" r:id="rId7"/>
    <p:sldId id="1187" r:id="rId8"/>
    <p:sldId id="1188" r:id="rId9"/>
    <p:sldId id="1189" r:id="rId10"/>
    <p:sldId id="1191" r:id="rId11"/>
    <p:sldId id="1190" r:id="rId12"/>
  </p:sldIdLst>
  <p:sldSz cx="14630400" cy="8229600"/>
  <p:notesSz cx="7023100" cy="93091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1pPr>
    <a:lvl2pPr marL="652979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2pPr>
    <a:lvl3pPr marL="1305960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3pPr>
    <a:lvl4pPr marL="1958941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4pPr>
    <a:lvl5pPr marL="2611921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5pPr>
    <a:lvl6pPr marL="3264898" algn="l" defTabSz="652979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6pPr>
    <a:lvl7pPr marL="3917878" algn="l" defTabSz="652979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7pPr>
    <a:lvl8pPr marL="4570857" algn="l" defTabSz="652979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8pPr>
    <a:lvl9pPr marL="5223836" algn="l" defTabSz="652979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scaleToFitPaper="1"/>
  <p:showPr showNarration="1" useTimings="0">
    <p:present/>
    <p:sldAll/>
    <p:penClr>
      <a:schemeClr val="tx1"/>
    </p:penClr>
    <p:extLst>
      <p:ext uri="{EC167BDD-8182-4AB7-AECC-EB403E3ABB37}">
        <p14:laserClr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>
          <a:srgbClr val="FF0000"/>
        </p14:laserClr>
      </p:ext>
      <p:ext uri="{2FDB2607-1784-4EEB-B798-7EB5836EED8A}">
        <p14:showMediaCtrls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"/>
      </p:ext>
    </p:extLst>
  </p:showPr>
  <p:clrMru>
    <a:srgbClr val="EB1575"/>
    <a:srgbClr val="147500"/>
    <a:srgbClr val="900306"/>
    <a:srgbClr val="32415C"/>
    <a:srgbClr val="FB0A10"/>
    <a:srgbClr val="94F0E4"/>
    <a:srgbClr val="5771A0"/>
    <a:srgbClr val="800080"/>
    <a:srgbClr val="66FF33"/>
    <a:srgbClr val="FF0000"/>
  </p:clrMru>
  <p:extLst>
    <p:ext uri="{E76CE94A-603C-4142-B9EB-6D1370010A27}">
      <p14:discardImageEditDat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  <p:ext uri="{D31A062A-798A-4329-ABDD-BBA856620510}">
      <p14:defaultImageDpi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horzBarState="maximized">
    <p:restoredLeft sz="15594" autoAdjust="0"/>
    <p:restoredTop sz="94660" autoAdjust="0"/>
  </p:normalViewPr>
  <p:slideViewPr>
    <p:cSldViewPr>
      <p:cViewPr varScale="1">
        <p:scale>
          <a:sx n="113" d="100"/>
          <a:sy n="113" d="100"/>
        </p:scale>
        <p:origin x="-112" y="-528"/>
      </p:cViewPr>
      <p:guideLst>
        <p:guide orient="horz" pos="2592"/>
        <p:guide pos="4605"/>
      </p:guideLst>
    </p:cSldViewPr>
  </p:slideViewPr>
  <p:outlineViewPr>
    <p:cViewPr>
      <p:scale>
        <a:sx n="33" d="100"/>
        <a:sy n="33" d="100"/>
      </p:scale>
      <p:origin x="0" y="95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106" d="100"/>
          <a:sy n="106" d="100"/>
        </p:scale>
        <p:origin x="-4208" y="-112"/>
      </p:cViewPr>
      <p:guideLst>
        <p:guide orient="horz" pos="2931"/>
        <p:guide pos="2212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0289218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31800" y="596900"/>
            <a:ext cx="6183313" cy="34782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28638" y="4424363"/>
            <a:ext cx="6049962" cy="4186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2282" tIns="45329" rIns="92282" bIns="453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We want this to be in font 11 and justify.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88371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600" kern="1200">
        <a:solidFill>
          <a:schemeClr val="tx1"/>
        </a:solidFill>
        <a:latin typeface="Arial" pitchFamily="-65" charset="0"/>
        <a:ea typeface="ＭＳ Ｐゴシック" charset="-128"/>
        <a:cs typeface="ＭＳ Ｐゴシック" charset="-128"/>
      </a:defRPr>
    </a:lvl1pPr>
    <a:lvl2pPr marL="51196160" indent="-51196160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2pPr>
    <a:lvl3pPr marL="1305960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3pPr>
    <a:lvl4pPr marL="1958941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4pPr>
    <a:lvl5pPr marL="2611921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5pPr>
    <a:lvl6pPr marL="3264898" algn="l" defTabSz="65297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3917878" algn="l" defTabSz="65297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4570857" algn="l" defTabSz="65297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5223836" algn="l" defTabSz="65297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596900"/>
            <a:ext cx="6183313" cy="3478213"/>
          </a:xfrm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0" y="1188729"/>
            <a:ext cx="4724400" cy="636703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1" y="1188729"/>
            <a:ext cx="4766311" cy="636703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22" name="Picture 25" descr="Seal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733800" y="7391400"/>
            <a:ext cx="73152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8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3198368" y="7757162"/>
            <a:ext cx="1432043" cy="472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Rectangle 11"/>
          <p:cNvSpPr>
            <a:spLocks noChangeArrowheads="1"/>
          </p:cNvSpPr>
          <p:nvPr userDrawn="1"/>
        </p:nvSpPr>
        <p:spPr bwMode="auto">
          <a:xfrm>
            <a:off x="13876552" y="7498083"/>
            <a:ext cx="753851" cy="28870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693" tIns="36278" rIns="90693" bIns="36278"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14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Garcia</a:t>
            </a:r>
          </a:p>
        </p:txBody>
      </p:sp>
      <p:sp>
        <p:nvSpPr>
          <p:cNvPr id="25" name="Title Placeholder 21"/>
          <p:cNvSpPr>
            <a:spLocks noGrp="1"/>
          </p:cNvSpPr>
          <p:nvPr>
            <p:ph type="title"/>
          </p:nvPr>
        </p:nvSpPr>
        <p:spPr>
          <a:xfrm>
            <a:off x="883923" y="255056"/>
            <a:ext cx="13060680" cy="914400"/>
          </a:xfrm>
          <a:prstGeom prst="rect">
            <a:avLst/>
          </a:prstGeom>
        </p:spPr>
        <p:txBody>
          <a:bodyPr vert="horz" lIns="130595" tIns="65298" rIns="130595" bIns="65298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26" name="Straight Connector 25"/>
          <p:cNvCxnSpPr/>
          <p:nvPr userDrawn="1"/>
        </p:nvCxnSpPr>
        <p:spPr>
          <a:xfrm flipV="1">
            <a:off x="883397" y="1188720"/>
            <a:ext cx="13015487" cy="92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9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21224" y="217174"/>
            <a:ext cx="716987" cy="849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0"/>
          <p:cNvSpPr>
            <a:spLocks noChangeArrowheads="1"/>
          </p:cNvSpPr>
          <p:nvPr userDrawn="1"/>
        </p:nvSpPr>
        <p:spPr bwMode="auto">
          <a:xfrm>
            <a:off x="3657600" y="7894715"/>
            <a:ext cx="10972800" cy="36565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693" tIns="36278" rIns="90693" bIns="36278">
            <a:prstTxWarp prst="textNoShape">
              <a:avLst/>
            </a:prstTxWarp>
            <a:spAutoFit/>
          </a:bodyPr>
          <a:lstStyle/>
          <a:p>
            <a:pPr algn="ctr" eaLnBrk="0" hangingPunct="0">
              <a:defRPr/>
            </a:pPr>
            <a:r>
              <a:rPr lang="en-US" sz="19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UC Berkeley “The Beauty and Joy of Computing” </a:t>
            </a:r>
            <a:r>
              <a:rPr lang="en-US" sz="1900" b="1" dirty="0">
                <a:solidFill>
                  <a:srgbClr val="FFFF00"/>
                </a:solidFill>
                <a:latin typeface="18 VAG Rounded Black   09390"/>
                <a:ea typeface="+mn-ea"/>
                <a:cs typeface="+mn-cs"/>
              </a:rPr>
              <a:t>: Recursion I</a:t>
            </a:r>
            <a:r>
              <a:rPr lang="en-US" sz="1900" b="1" baseline="0" dirty="0">
                <a:solidFill>
                  <a:srgbClr val="FFFF00"/>
                </a:solidFill>
                <a:latin typeface="18 VAG Rounded Black   09390"/>
                <a:ea typeface="+mn-ea"/>
                <a:cs typeface="+mn-cs"/>
              </a:rPr>
              <a:t> </a:t>
            </a:r>
            <a:r>
              <a:rPr lang="en-US" sz="19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(</a:t>
            </a:r>
            <a:fld id="{F6F39CF2-87E7-FF4A-9C8E-A745CB692DE9}" type="slidenum">
              <a:rPr lang="en-US" sz="1900" b="1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pPr algn="ctr" eaLnBrk="0" hangingPunct="0">
                <a:defRPr/>
              </a:pPr>
              <a:t>‹#›</a:t>
            </a:fld>
            <a:r>
              <a:rPr lang="en-US" sz="19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)     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95" tIns="65298" rIns="130595" bIns="6529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369ACC4A-C4B3-2E4C-9A16-1CB1EAFC5291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7"/>
            <a:ext cx="3169920" cy="7021830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5360" y="329567"/>
            <a:ext cx="9387840" cy="70218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95" tIns="65298" rIns="130595" bIns="6529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A484701E-00B5-B446-8F20-163EC44EFCE5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82883"/>
            <a:ext cx="9164320" cy="5695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97280" y="1371609"/>
            <a:ext cx="6156960" cy="25660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7498080" y="1371609"/>
            <a:ext cx="6156960" cy="2566037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5313" y="817247"/>
            <a:ext cx="73659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9263" y="817247"/>
            <a:ext cx="4572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8783" y="817247"/>
            <a:ext cx="1524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5600" y="817247"/>
            <a:ext cx="12701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267200" y="3401568"/>
            <a:ext cx="9631680" cy="1810512"/>
          </a:xfrm>
        </p:spPr>
        <p:txBody>
          <a:bodyPr lIns="143657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ctr">
              <a:spcBef>
                <a:spcPts val="0"/>
              </a:spcBef>
              <a:buNone/>
              <a:defRPr sz="10100" b="1" cap="none" spc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defRPr>
            </a:lvl1pPr>
            <a:lvl2pPr marL="652979" indent="0" algn="ctr">
              <a:buNone/>
            </a:lvl2pPr>
            <a:lvl3pPr marL="1305960" indent="0" algn="ctr">
              <a:buNone/>
            </a:lvl3pPr>
            <a:lvl4pPr marL="1958941" indent="0" algn="ctr">
              <a:buNone/>
            </a:lvl4pPr>
            <a:lvl5pPr marL="2611921" indent="0" algn="ctr">
              <a:buNone/>
            </a:lvl5pPr>
            <a:lvl6pPr marL="3264898" indent="0" algn="ctr">
              <a:buNone/>
            </a:lvl6pPr>
            <a:lvl7pPr marL="3917878" indent="0" algn="ctr">
              <a:buNone/>
            </a:lvl7pPr>
            <a:lvl8pPr marL="4570857" indent="0" algn="ctr">
              <a:buNone/>
            </a:lvl8pPr>
            <a:lvl9pPr marL="5223836" indent="0" algn="ctr">
              <a:buNone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1" name="Oval 10"/>
          <p:cNvSpPr/>
          <p:nvPr userDrawn="1"/>
        </p:nvSpPr>
        <p:spPr>
          <a:xfrm>
            <a:off x="4431507" y="6690858"/>
            <a:ext cx="9436901" cy="471949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3" tIns="45711" rIns="91423" bIns="45711"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/>
          </p:cNvSpPr>
          <p:nvPr/>
        </p:nvSpPr>
        <p:spPr bwMode="auto">
          <a:xfrm>
            <a:off x="7726681" y="1287781"/>
            <a:ext cx="6913880" cy="69494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599440" y="5"/>
            <a:ext cx="8821421" cy="793813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5236414">
            <a:off x="7961631" y="1542417"/>
            <a:ext cx="4937760" cy="190246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9509760" y="0"/>
            <a:ext cx="4389120" cy="51206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9509760" y="5120640"/>
            <a:ext cx="5120640" cy="1371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9509760" y="0"/>
            <a:ext cx="2194560" cy="51206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9517393" y="5095875"/>
            <a:ext cx="3345179" cy="313372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9509760" y="5120640"/>
            <a:ext cx="256032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9509760" y="1645920"/>
            <a:ext cx="5120640" cy="3474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9509760" y="2103120"/>
            <a:ext cx="5120640" cy="30175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1584960" y="5120640"/>
            <a:ext cx="792480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853440" y="5120640"/>
            <a:ext cx="853440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86741" y="2926080"/>
            <a:ext cx="9022080" cy="21945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86741" y="2560320"/>
            <a:ext cx="9022080" cy="25603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7315200" y="5120640"/>
            <a:ext cx="219456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81673" y="481967"/>
            <a:ext cx="13606779" cy="1064894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594360" y="817247"/>
            <a:ext cx="43181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657873" y="817247"/>
            <a:ext cx="43179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716283" y="817247"/>
            <a:ext cx="1524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762003" y="817247"/>
            <a:ext cx="1524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800101" y="817247"/>
            <a:ext cx="58419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1044" y="1622008"/>
            <a:ext cx="9148877" cy="1172982"/>
          </a:xfrm>
        </p:spPr>
        <p:txBody>
          <a:bodyPr lIns="117537" bIns="0"/>
          <a:lstStyle>
            <a:lvl1pPr marL="78358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43" y="614477"/>
            <a:ext cx="13050317" cy="932688"/>
          </a:xfrm>
        </p:spPr>
        <p:txBody>
          <a:bodyPr tIns="91418"/>
          <a:lstStyle>
            <a:lvl1pPr algn="l">
              <a:buNone/>
              <a:defRPr sz="5400" b="0" cap="none" spc="-214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95" tIns="65298" rIns="130595" bIns="6529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CCEDF913-1038-6D43-A083-7381B0378B8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" y="481967"/>
            <a:ext cx="14188440" cy="1064894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9713" y="817247"/>
            <a:ext cx="73659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6200" y="817247"/>
            <a:ext cx="43181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3" y="817247"/>
            <a:ext cx="1524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" y="817247"/>
            <a:ext cx="1524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flipH="1">
            <a:off x="238763" y="817247"/>
            <a:ext cx="4572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flipH="1">
            <a:off x="302263" y="817247"/>
            <a:ext cx="4572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flipH="1">
            <a:off x="363223" y="817247"/>
            <a:ext cx="1524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 flipH="1">
            <a:off x="408953" y="817247"/>
            <a:ext cx="12699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47052" y="817247"/>
            <a:ext cx="58421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719" y="614477"/>
            <a:ext cx="12435840" cy="1097280"/>
          </a:xfrm>
        </p:spPr>
        <p:txBody>
          <a:bodyPr/>
          <a:lstStyle>
            <a:lvl1pPr>
              <a:defRPr sz="59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171701"/>
            <a:ext cx="6464301" cy="767714"/>
          </a:xfrm>
        </p:spPr>
        <p:txBody>
          <a:bodyPr anchor="ctr"/>
          <a:lstStyle>
            <a:lvl1pPr marL="104478" indent="0" algn="l">
              <a:buNone/>
              <a:defRPr sz="3400" b="1">
                <a:solidFill>
                  <a:schemeClr val="accent2"/>
                </a:solidFill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100" b="1"/>
            </a:lvl4pPr>
            <a:lvl5pPr>
              <a:buNone/>
              <a:defRPr sz="21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7432043" y="2171701"/>
            <a:ext cx="6466840" cy="767714"/>
          </a:xfrm>
        </p:spPr>
        <p:txBody>
          <a:bodyPr anchor="ctr"/>
          <a:lstStyle>
            <a:lvl1pPr marL="104478" indent="0">
              <a:buNone/>
              <a:defRPr sz="3400" b="1">
                <a:solidFill>
                  <a:schemeClr val="accent2"/>
                </a:solidFill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100" b="1"/>
            </a:lvl4pPr>
            <a:lvl5pPr>
              <a:buNone/>
              <a:defRPr sz="21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731520" y="2950845"/>
            <a:ext cx="6464301" cy="4751222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3" y="2950845"/>
            <a:ext cx="6466840" cy="4751222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95" tIns="65298" rIns="130595" bIns="6529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1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94E4F7C-7393-5C44-A579-51E747BA2DD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40" y="614477"/>
            <a:ext cx="12435840" cy="1097280"/>
          </a:xfrm>
        </p:spPr>
        <p:txBody>
          <a:bodyPr/>
          <a:lstStyle>
            <a:lvl1pPr>
              <a:defRPr sz="590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95" tIns="65298" rIns="130595" bIns="6529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B9129B78-766F-8046-B16D-6E2259124BDD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95" tIns="65298" rIns="130595" bIns="6529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826EF02-E0BA-4B45-B9BC-203A90F67368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27666"/>
            <a:ext cx="13167360" cy="1394461"/>
          </a:xfrm>
        </p:spPr>
        <p:txBody>
          <a:bodyPr anchor="ctr"/>
          <a:lstStyle>
            <a:lvl1pPr algn="l">
              <a:buNone/>
              <a:defRPr sz="51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097280" y="1722120"/>
            <a:ext cx="4023360" cy="5486400"/>
          </a:xfrm>
        </p:spPr>
        <p:txBody>
          <a:bodyPr/>
          <a:lstStyle>
            <a:lvl1pPr marL="78358" indent="0">
              <a:buNone/>
              <a:defRPr sz="2600"/>
            </a:lvl1pPr>
            <a:lvl2pPr>
              <a:buNone/>
              <a:defRPr sz="1900"/>
            </a:lvl2pPr>
            <a:lvl3pPr>
              <a:buNone/>
              <a:defRPr sz="1400"/>
            </a:lvl3pPr>
            <a:lvl4pPr>
              <a:buNone/>
              <a:defRPr sz="1300"/>
            </a:lvl4pPr>
            <a:lvl5pPr>
              <a:buNone/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486400" y="1722120"/>
            <a:ext cx="8778240" cy="5486400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95" tIns="65298" rIns="130595" bIns="6529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B8AF6942-B8F4-354B-A96C-556E4724AB47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89280" y="0"/>
            <a:ext cx="14043661" cy="2253616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7" name="Group 20"/>
          <p:cNvGrpSpPr>
            <a:grpSpLocks/>
          </p:cNvGrpSpPr>
          <p:nvPr/>
        </p:nvGrpSpPr>
        <p:grpSpPr bwMode="auto">
          <a:xfrm rot="5400000">
            <a:off x="13650914" y="1437333"/>
            <a:ext cx="158114" cy="205739"/>
            <a:chOff x="6668087" y="1297746"/>
            <a:chExt cx="161840" cy="156602"/>
          </a:xfrm>
        </p:grpSpPr>
        <p:cxnSp>
          <p:nvCxnSpPr>
            <p:cNvPr id="8" name="Straight Connector 7"/>
            <p:cNvCxnSpPr/>
            <p:nvPr/>
          </p:nvCxnSpPr>
          <p:spPr>
            <a:xfrm rot="16200000">
              <a:off x="6657743" y="1302241"/>
              <a:ext cx="88935" cy="7994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V="1">
              <a:off x="6679349" y="1397315"/>
              <a:ext cx="125669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 flipH="1">
              <a:off x="6738664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5"/>
          <p:cNvGrpSpPr>
            <a:grpSpLocks/>
          </p:cNvGrpSpPr>
          <p:nvPr/>
        </p:nvGrpSpPr>
        <p:grpSpPr bwMode="auto">
          <a:xfrm rot="5400000">
            <a:off x="13894754" y="1620213"/>
            <a:ext cx="158114" cy="205739"/>
            <a:chOff x="6668087" y="1297746"/>
            <a:chExt cx="161840" cy="156602"/>
          </a:xfrm>
        </p:grpSpPr>
        <p:cxnSp>
          <p:nvCxnSpPr>
            <p:cNvPr id="12" name="Straight Connector 11"/>
            <p:cNvCxnSpPr/>
            <p:nvPr/>
          </p:nvCxnSpPr>
          <p:spPr>
            <a:xfrm rot="16200000">
              <a:off x="6657743" y="1302241"/>
              <a:ext cx="88935" cy="7994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V="1">
              <a:off x="6679349" y="1397315"/>
              <a:ext cx="125669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 flipH="1">
              <a:off x="6738664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9"/>
          <p:cNvGrpSpPr>
            <a:grpSpLocks/>
          </p:cNvGrpSpPr>
          <p:nvPr/>
        </p:nvGrpSpPr>
        <p:grpSpPr bwMode="auto">
          <a:xfrm rot="5400000">
            <a:off x="13338496" y="1744031"/>
            <a:ext cx="158117" cy="205741"/>
            <a:chOff x="6668087" y="1297746"/>
            <a:chExt cx="161840" cy="156602"/>
          </a:xfrm>
        </p:grpSpPr>
        <p:cxnSp>
          <p:nvCxnSpPr>
            <p:cNvPr id="16" name="Straight Connector 15"/>
            <p:cNvCxnSpPr/>
            <p:nvPr/>
          </p:nvCxnSpPr>
          <p:spPr>
            <a:xfrm rot="16200000">
              <a:off x="6657742" y="1302240"/>
              <a:ext cx="88934" cy="79944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V="1">
              <a:off x="6679348" y="1397313"/>
              <a:ext cx="125667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 flipH="1">
              <a:off x="6738662" y="1301265"/>
              <a:ext cx="88934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1463040" y="529511"/>
            <a:ext cx="10972800" cy="842099"/>
          </a:xfrm>
        </p:spPr>
        <p:txBody>
          <a:bodyPr anchor="b"/>
          <a:lstStyle>
            <a:lvl1pPr algn="l">
              <a:buNone/>
              <a:defRPr sz="30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88851" y="2272545"/>
            <a:ext cx="14045184" cy="5952173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46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1463040" y="1380173"/>
            <a:ext cx="10972800" cy="822960"/>
          </a:xfrm>
        </p:spPr>
        <p:txBody>
          <a:bodyPr/>
          <a:lstStyle>
            <a:lvl1pPr marL="39179" indent="0">
              <a:spcBef>
                <a:spcPts val="0"/>
              </a:spcBef>
              <a:buNone/>
              <a:defRPr sz="2100">
                <a:solidFill>
                  <a:srgbClr val="FFFFFF"/>
                </a:solidFill>
              </a:defRPr>
            </a:lvl1pPr>
            <a:lvl2pPr>
              <a:defRPr sz="19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4"/>
          <p:cNvSpPr>
            <a:spLocks noGrp="1"/>
          </p:cNvSpPr>
          <p:nvPr>
            <p:ph type="dt" sz="half" idx="10"/>
          </p:nvPr>
        </p:nvSpPr>
        <p:spPr>
          <a:xfrm>
            <a:off x="10363200" y="66676"/>
            <a:ext cx="341376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 dirty="0"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63040" y="66676"/>
            <a:ext cx="8900160" cy="438150"/>
          </a:xfrm>
          <a:prstGeom prst="rect">
            <a:avLst/>
          </a:prstGeom>
        </p:spPr>
        <p:txBody>
          <a:bodyPr vert="horz" wrap="square" lIns="130595" tIns="65298" rIns="130595" bIns="6529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76960" y="66676"/>
            <a:ext cx="73152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8D3BF5FA-FF66-834A-BD9A-8378E92300C5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83923" y="255056"/>
            <a:ext cx="13060680" cy="914400"/>
          </a:xfrm>
          <a:prstGeom prst="rect">
            <a:avLst/>
          </a:prstGeom>
        </p:spPr>
        <p:txBody>
          <a:bodyPr vert="horz" lIns="130595" tIns="65298" rIns="130595" bIns="65298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Rectangle 10"/>
          <p:cNvSpPr>
            <a:spLocks noChangeArrowheads="1"/>
          </p:cNvSpPr>
          <p:nvPr userDrawn="1"/>
        </p:nvSpPr>
        <p:spPr bwMode="auto">
          <a:xfrm>
            <a:off x="3657600" y="7894715"/>
            <a:ext cx="10972800" cy="36565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693" tIns="36278" rIns="90693" bIns="36278">
            <a:prstTxWarp prst="textNoShape">
              <a:avLst/>
            </a:prstTxWarp>
            <a:spAutoFit/>
          </a:bodyPr>
          <a:lstStyle/>
          <a:p>
            <a:pPr algn="ctr" eaLnBrk="0" hangingPunct="0">
              <a:defRPr/>
            </a:pPr>
            <a:r>
              <a:rPr lang="en-US" sz="19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UC Berkeley “The Beauty and Joy of Computing” </a:t>
            </a:r>
            <a:r>
              <a:rPr lang="en-US" sz="1900" b="1" dirty="0">
                <a:solidFill>
                  <a:srgbClr val="FFFF00"/>
                </a:solidFill>
                <a:latin typeface="18 VAG Rounded Black   09390"/>
                <a:ea typeface="+mn-ea"/>
                <a:cs typeface="+mn-cs"/>
              </a:rPr>
              <a:t>: </a:t>
            </a:r>
            <a:r>
              <a:rPr lang="en-US" sz="1900" b="1" kern="1200" dirty="0">
                <a:solidFill>
                  <a:srgbClr val="FFFF00"/>
                </a:solidFill>
                <a:latin typeface="18 VAG Rounded Black   09390"/>
                <a:ea typeface="ＭＳ Ｐゴシック" pitchFamily="-1" charset="-128"/>
                <a:cs typeface="ＭＳ Ｐゴシック" pitchFamily="-1" charset="-128"/>
              </a:rPr>
              <a:t>Recursion I</a:t>
            </a:r>
            <a:r>
              <a:rPr lang="en-US" sz="1900" b="1" kern="1200" baseline="0" dirty="0">
                <a:solidFill>
                  <a:srgbClr val="FFFF00"/>
                </a:solidFill>
                <a:latin typeface="18 VAG Rounded Black   09390"/>
                <a:ea typeface="ＭＳ Ｐゴシック" pitchFamily="-1" charset="-128"/>
                <a:cs typeface="ＭＳ Ｐゴシック" pitchFamily="-1" charset="-128"/>
              </a:rPr>
              <a:t> </a:t>
            </a:r>
            <a:r>
              <a:rPr lang="en-US" sz="19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(</a:t>
            </a:r>
            <a:fld id="{F6F39CF2-87E7-FF4A-9C8E-A745CB692DE9}" type="slidenum">
              <a:rPr lang="en-US" sz="1900" b="1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pPr algn="ctr" eaLnBrk="0" hangingPunct="0">
                <a:defRPr/>
              </a:pPr>
              <a:t>‹#›</a:t>
            </a:fld>
            <a:r>
              <a:rPr lang="en-US" sz="19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)          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flipV="1">
            <a:off x="883397" y="1188720"/>
            <a:ext cx="13015487" cy="92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1" name="Picture 25" descr="Seal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3733800" y="7391400"/>
            <a:ext cx="73152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13198368" y="7757162"/>
            <a:ext cx="1432043" cy="472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/>
          <p:cNvPicPr>
            <a:picLocks noChangeAspect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121224" y="217174"/>
            <a:ext cx="716987" cy="849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657600" y="1188731"/>
            <a:ext cx="10241280" cy="6438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595" tIns="65298" rIns="130595" bIns="652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Rectangle 11"/>
          <p:cNvSpPr>
            <a:spLocks noChangeArrowheads="1"/>
          </p:cNvSpPr>
          <p:nvPr userDrawn="1"/>
        </p:nvSpPr>
        <p:spPr bwMode="auto">
          <a:xfrm>
            <a:off x="13876552" y="7498083"/>
            <a:ext cx="753851" cy="28870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693" tIns="36278" rIns="90693" bIns="36278"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14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Garcia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3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74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5900" kern="1200" spc="-141">
          <a:solidFill>
            <a:srgbClr val="C1EEFF"/>
          </a:solidFill>
          <a:latin typeface="18 VAG Rounded Bold   07390"/>
          <a:ea typeface="ＭＳ Ｐゴシック" charset="-128"/>
          <a:cs typeface="AppleGaramond Bd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9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9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9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9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5pPr>
      <a:lvl6pPr marL="652979" algn="l" rtl="0" fontAlgn="base">
        <a:spcBef>
          <a:spcPct val="0"/>
        </a:spcBef>
        <a:spcAft>
          <a:spcPct val="0"/>
        </a:spcAft>
        <a:defRPr sz="59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6pPr>
      <a:lvl7pPr marL="1305960" algn="l" rtl="0" fontAlgn="base">
        <a:spcBef>
          <a:spcPct val="0"/>
        </a:spcBef>
        <a:spcAft>
          <a:spcPct val="0"/>
        </a:spcAft>
        <a:defRPr sz="59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7pPr>
      <a:lvl8pPr marL="1958941" algn="l" rtl="0" fontAlgn="base">
        <a:spcBef>
          <a:spcPct val="0"/>
        </a:spcBef>
        <a:spcAft>
          <a:spcPct val="0"/>
        </a:spcAft>
        <a:defRPr sz="59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8pPr>
      <a:lvl9pPr marL="2611921" algn="l" rtl="0" fontAlgn="base">
        <a:spcBef>
          <a:spcPct val="0"/>
        </a:spcBef>
        <a:spcAft>
          <a:spcPct val="0"/>
        </a:spcAft>
        <a:defRPr sz="59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587226" indent="-489737" algn="l" rtl="0" eaLnBrk="0" fontAlgn="base" hangingPunct="0">
        <a:spcBef>
          <a:spcPts val="1000"/>
        </a:spcBef>
        <a:spcAft>
          <a:spcPct val="0"/>
        </a:spcAft>
        <a:buClr>
          <a:schemeClr val="tx2"/>
        </a:buClr>
        <a:buSzPct val="95000"/>
        <a:buFont typeface="Wingdings" pitchFamily="-1" charset="2"/>
        <a:buChar char=""/>
        <a:defRPr sz="4300" kern="1200">
          <a:solidFill>
            <a:schemeClr val="tx1"/>
          </a:solidFill>
          <a:latin typeface="18 VAG Rounded Light   02390"/>
          <a:ea typeface="ＭＳ Ｐゴシック" charset="-128"/>
          <a:cs typeface="18 VAG Rounded Light   02390"/>
        </a:defRPr>
      </a:lvl1pPr>
      <a:lvl2pPr marL="1056559" indent="-408114" algn="l" rtl="0" eaLnBrk="0" fontAlgn="base" hangingPunct="0">
        <a:spcBef>
          <a:spcPct val="20000"/>
        </a:spcBef>
        <a:spcAft>
          <a:spcPct val="0"/>
        </a:spcAft>
        <a:buSzPct val="90000"/>
        <a:buFont typeface="Wingdings" pitchFamily="-1" charset="2"/>
        <a:buChar char=""/>
        <a:defRPr sz="3700" kern="1200">
          <a:solidFill>
            <a:srgbClr val="FFE39D"/>
          </a:solidFill>
          <a:latin typeface="18 VAG Rounded Light   02390"/>
          <a:ea typeface="ＭＳ Ｐゴシック" charset="-128"/>
          <a:cs typeface="18 VAG Rounded Light   02390"/>
        </a:defRPr>
      </a:lvl2pPr>
      <a:lvl3pPr marL="1421595" indent="-326489" algn="l" rtl="0" eaLnBrk="0" fontAlgn="base" hangingPunct="0">
        <a:spcBef>
          <a:spcPct val="20000"/>
        </a:spcBef>
        <a:spcAft>
          <a:spcPct val="0"/>
        </a:spcAft>
        <a:buFont typeface="Wingdings 2" pitchFamily="-1" charset="2"/>
        <a:buChar char=""/>
        <a:defRPr sz="3400" kern="1200">
          <a:solidFill>
            <a:srgbClr val="A7D6FF"/>
          </a:solidFill>
          <a:latin typeface="18 VAG Rounded Light   02390"/>
          <a:ea typeface="ＭＳ Ｐゴシック" charset="-128"/>
          <a:cs typeface="+mn-cs"/>
        </a:defRPr>
      </a:lvl3pPr>
      <a:lvl4pPr marL="1800229" indent="-326489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3" pitchFamily="-1" charset="2"/>
        <a:buChar char=""/>
        <a:defRPr sz="3000" kern="1200">
          <a:solidFill>
            <a:srgbClr val="F273AF"/>
          </a:solidFill>
          <a:latin typeface="18 VAG Rounded Light   02390"/>
          <a:ea typeface="ＭＳ Ｐゴシック" charset="-128"/>
          <a:cs typeface="+mn-cs"/>
        </a:defRPr>
      </a:lvl4pPr>
      <a:lvl5pPr marL="2115383" indent="-299281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 2" pitchFamily="-1" charset="2"/>
        <a:buChar char=""/>
        <a:defRPr sz="2900" kern="1200">
          <a:solidFill>
            <a:schemeClr val="tx1"/>
          </a:solidFill>
          <a:latin typeface="18 VAG Rounded Light   02390"/>
          <a:ea typeface="ＭＳ Ｐゴシック" charset="-128"/>
          <a:cs typeface="+mn-cs"/>
        </a:defRPr>
      </a:lvl5pPr>
      <a:lvl6pPr marL="2442142" indent="-300371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2716396" indent="-261194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2990646" indent="-261194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3264898" indent="-261194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5297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30596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5894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61192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26489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9178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57085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22383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4"/>
          <p:cNvSpPr>
            <a:spLocks noChangeArrowheads="1"/>
          </p:cNvSpPr>
          <p:nvPr/>
        </p:nvSpPr>
        <p:spPr bwMode="auto">
          <a:xfrm>
            <a:off x="5012291" y="374999"/>
            <a:ext cx="8290560" cy="38922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693" tIns="36278" rIns="90693" bIns="36278" anchor="ctr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ct val="77000"/>
              </a:lnSpc>
            </a:pPr>
            <a:r>
              <a:rPr lang="en-US" sz="5100" b="1">
                <a:solidFill>
                  <a:schemeClr val="tx2"/>
                </a:solidFill>
                <a:latin typeface="18 VAG Rounded Bold   07390" charset="0"/>
              </a:rPr>
              <a:t>The Beauty and Joy of Computing</a:t>
            </a:r>
            <a:r>
              <a:rPr lang="en-US" sz="4600" b="1">
                <a:solidFill>
                  <a:schemeClr val="tx2"/>
                </a:solidFill>
                <a:latin typeface="18 VAG Rounded Bold   07390" charset="0"/>
              </a:rPr>
              <a:t/>
            </a:r>
            <a:br>
              <a:rPr lang="en-US" sz="4600" b="1">
                <a:solidFill>
                  <a:schemeClr val="tx2"/>
                </a:solidFill>
                <a:latin typeface="18 VAG Rounded Bold   07390" charset="0"/>
              </a:rPr>
            </a:br>
            <a:r>
              <a:rPr lang="en-US" sz="4600" b="1">
                <a:latin typeface="18 VAG Rounded Bold   07390" charset="0"/>
              </a:rPr>
              <a:t/>
            </a:r>
            <a:br>
              <a:rPr lang="en-US" sz="4600" b="1">
                <a:latin typeface="18 VAG Rounded Bold   07390" charset="0"/>
              </a:rPr>
            </a:br>
            <a:r>
              <a:rPr lang="en-US" sz="4000" b="1">
                <a:solidFill>
                  <a:schemeClr val="tx1"/>
                </a:solidFill>
                <a:latin typeface="18 VAG Rounded Bold   07390" charset="0"/>
              </a:rPr>
              <a:t>Lecture #9</a:t>
            </a:r>
            <a:br>
              <a:rPr lang="en-US" sz="4000" b="1">
                <a:solidFill>
                  <a:schemeClr val="tx1"/>
                </a:solidFill>
                <a:latin typeface="18 VAG Rounded Bold   07390" charset="0"/>
              </a:rPr>
            </a:br>
            <a:r>
              <a:rPr lang="en-US" sz="4000" b="1">
                <a:solidFill>
                  <a:schemeClr val="tx1"/>
                </a:solidFill>
                <a:latin typeface="18 VAG Rounded Bold   07390" charset="0"/>
              </a:rPr>
              <a:t>Recursion I</a:t>
            </a:r>
            <a:br>
              <a:rPr lang="en-US" sz="4000" b="1">
                <a:solidFill>
                  <a:schemeClr val="tx1"/>
                </a:solidFill>
                <a:latin typeface="18 VAG Rounded Bold   07390" charset="0"/>
              </a:rPr>
            </a:br>
            <a:endParaRPr lang="en-US" sz="4600" b="1">
              <a:solidFill>
                <a:schemeClr val="bg2"/>
              </a:solidFill>
              <a:latin typeface="18 VAG Rounded Bold   07390" charset="0"/>
            </a:endParaRPr>
          </a:p>
          <a:p>
            <a:pPr algn="ctr" eaLnBrk="0" hangingPunct="0">
              <a:lnSpc>
                <a:spcPct val="77000"/>
              </a:lnSpc>
            </a:pPr>
            <a:endParaRPr lang="en-US" sz="4600" b="1">
              <a:solidFill>
                <a:schemeClr val="bg2"/>
              </a:solidFill>
              <a:latin typeface="18 VAG Rounded Bold   07390" charset="0"/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ctrTitle" idx="4294967295"/>
          </p:nvPr>
        </p:nvSpPr>
        <p:spPr>
          <a:xfrm>
            <a:off x="3962400" y="3505200"/>
            <a:ext cx="10210800" cy="82296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800" dirty="0">
                <a:solidFill>
                  <a:srgbClr val="FFFF00"/>
                </a:solidFill>
              </a:rPr>
              <a:t>Go See Inception!</a:t>
            </a:r>
            <a:endParaRPr lang="en-US" sz="4800" dirty="0">
              <a:solidFill>
                <a:srgbClr val="FFFF00"/>
              </a:solidFill>
              <a:ea typeface="+mj-ea"/>
              <a:cs typeface="+mj-cs"/>
            </a:endParaRPr>
          </a:p>
        </p:txBody>
      </p:sp>
      <p:sp>
        <p:nvSpPr>
          <p:cNvPr id="15365" name="Subtitle 48"/>
          <p:cNvSpPr>
            <a:spLocks noGrp="1"/>
          </p:cNvSpPr>
          <p:nvPr>
            <p:ph type="subTitle" idx="1"/>
          </p:nvPr>
        </p:nvSpPr>
        <p:spPr>
          <a:xfrm>
            <a:off x="3962403" y="4264742"/>
            <a:ext cx="5791198" cy="3322320"/>
          </a:xfrm>
        </p:spPr>
        <p:txBody>
          <a:bodyPr wrap="square" anchor="t">
            <a:scene3d>
              <a:camera prst="orthographicFront"/>
              <a:lightRig rig="flat" dir="tl">
                <a:rot lat="0" lon="0" rev="6600000"/>
              </a:lightRig>
            </a:scene3d>
            <a:sp3d>
              <a:bevelT w="38100" h="31750"/>
              <a:contourClr>
                <a:schemeClr val="tx1"/>
              </a:contourClr>
            </a:sp3d>
          </a:bodyPr>
          <a:lstStyle/>
          <a:p>
            <a:pPr algn="l" eaLnBrk="1" hangingPunct="1">
              <a:spcBef>
                <a:spcPct val="0"/>
              </a:spcBef>
              <a:defRPr/>
            </a:pPr>
            <a:r>
              <a:rPr lang="en-US" sz="3200" b="0" dirty="0">
                <a:solidFill>
                  <a:schemeClr val="tx1"/>
                </a:solidFill>
                <a:effectLst/>
                <a:ea typeface="ＭＳ Ｐゴシック" pitchFamily="-65" charset="-128"/>
                <a:cs typeface="ＭＳ Ｐゴシック" pitchFamily="-65" charset="-128"/>
              </a:rPr>
              <a:t>The coolest movie two years ago highlights </a:t>
            </a:r>
            <a:r>
              <a:rPr lang="en-US" sz="3200" b="0" u="sng" dirty="0">
                <a:solidFill>
                  <a:schemeClr val="tx1"/>
                </a:solidFill>
                <a:effectLst/>
                <a:ea typeface="ＭＳ Ｐゴシック" pitchFamily="-65" charset="-128"/>
                <a:cs typeface="ＭＳ Ｐゴシック" pitchFamily="-65" charset="-128"/>
              </a:rPr>
              <a:t>recursion</a:t>
            </a:r>
            <a:r>
              <a:rPr lang="en-US" sz="3200" b="0" dirty="0">
                <a:solidFill>
                  <a:schemeClr val="tx1"/>
                </a:solidFill>
                <a:effectLst/>
                <a:ea typeface="ＭＳ Ｐゴシック" pitchFamily="-65" charset="-128"/>
                <a:cs typeface="ＭＳ Ｐゴシック" pitchFamily="-65" charset="-128"/>
              </a:rPr>
              <a:t>, and it was up for best picture. If you haven’t seen it yet, you should, because it will help you understand recursion!!</a:t>
            </a:r>
          </a:p>
          <a:p>
            <a:pPr algn="l" eaLnBrk="1" hangingPunct="1">
              <a:spcBef>
                <a:spcPct val="0"/>
              </a:spcBef>
              <a:buFont typeface="Wingdings" pitchFamily="-65" charset="2"/>
              <a:buNone/>
              <a:defRPr/>
            </a:pPr>
            <a:endParaRPr lang="en-US" sz="3200" b="0" dirty="0">
              <a:solidFill>
                <a:schemeClr val="tx1"/>
              </a:solidFill>
              <a:effectLst/>
              <a:latin typeface="18 VAG Rounded Light   0239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9601200" y="6901262"/>
            <a:ext cx="4953000" cy="56633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 eaLnBrk="0" hangingPunct="0">
              <a:defRPr/>
            </a:pP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2561" y="419110"/>
            <a:ext cx="2218483" cy="2628901"/>
          </a:xfrm>
          <a:prstGeom prst="rect">
            <a:avLst/>
          </a:prstGeom>
        </p:spPr>
      </p:pic>
      <p:pic>
        <p:nvPicPr>
          <p:cNvPr id="15" name="Picture 25" descr="Seal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91000" y="99060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6"/>
          <p:cNvGrpSpPr/>
          <p:nvPr/>
        </p:nvGrpSpPr>
        <p:grpSpPr>
          <a:xfrm>
            <a:off x="5" y="0"/>
            <a:ext cx="3665135" cy="1524000"/>
            <a:chOff x="0" y="0"/>
            <a:chExt cx="3665135" cy="1524000"/>
          </a:xfrm>
        </p:grpSpPr>
        <p:sp>
          <p:nvSpPr>
            <p:cNvPr id="16" name="Down Arrow 15"/>
            <p:cNvSpPr/>
            <p:nvPr/>
          </p:nvSpPr>
          <p:spPr>
            <a:xfrm>
              <a:off x="152400" y="0"/>
              <a:ext cx="3352800" cy="1524000"/>
            </a:xfrm>
            <a:prstGeom prst="downArrow">
              <a:avLst>
                <a:gd name="adj1" fmla="val 76849"/>
                <a:gd name="adj2" fmla="val 4085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0" y="0"/>
              <a:ext cx="3665135" cy="1239893"/>
            </a:xfrm>
            <a:prstGeom prst="rect">
              <a:avLst/>
            </a:prstGeom>
            <a:noFill/>
          </p:spPr>
          <p:txBody>
            <a:bodyPr wrap="square" lIns="130622" tIns="65311" rIns="130622" bIns="65311">
              <a:spAutoFit/>
            </a:bodyPr>
            <a:lstStyle/>
            <a:p>
              <a:pPr algn="ctr"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18 VAG Rounded Bold   07390"/>
                </a:rPr>
                <a:t>UC Berkeley EECS</a:t>
              </a:r>
              <a:br>
                <a:rPr lang="en-US" sz="2400" b="1" dirty="0">
                  <a:solidFill>
                    <a:schemeClr val="bg1"/>
                  </a:solidFill>
                  <a:latin typeface="18 VAG Rounded Bold   07390"/>
                </a:rPr>
              </a:br>
              <a:r>
                <a:rPr lang="en-US" sz="2400" b="1" dirty="0">
                  <a:solidFill>
                    <a:schemeClr val="bg1"/>
                  </a:solidFill>
                  <a:latin typeface="18 VAG Rounded Bold   07390"/>
                </a:rPr>
                <a:t>Sr Lecturer SOE</a:t>
              </a:r>
              <a:br>
                <a:rPr lang="en-US" sz="2400" b="1" dirty="0">
                  <a:solidFill>
                    <a:schemeClr val="bg1"/>
                  </a:solidFill>
                  <a:latin typeface="18 VAG Rounded Bold   07390"/>
                </a:rPr>
              </a:br>
              <a:r>
                <a:rPr lang="en-US" sz="2400" b="1" dirty="0">
                  <a:solidFill>
                    <a:schemeClr val="bg1"/>
                  </a:solidFill>
                  <a:latin typeface="18 VAG Rounded Bold   07390"/>
                </a:rPr>
                <a:t>Dan Garcia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r="575" b="2307"/>
          <a:stretch/>
        </p:blipFill>
        <p:spPr>
          <a:xfrm>
            <a:off x="9982200" y="3810000"/>
            <a:ext cx="4193400" cy="307839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038600" y="7315200"/>
            <a:ext cx="10210800" cy="83099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chemeClr val="bg1"/>
                </a:solidFill>
                <a:latin typeface="18 VAG Rounded Thin   55390"/>
                <a:cs typeface="T VAG Rounded Thin"/>
              </a:rPr>
              <a:t>New Rule: Use scratch paper in lab!</a:t>
            </a:r>
            <a:br>
              <a:rPr lang="en-US" sz="2400" b="1" dirty="0">
                <a:solidFill>
                  <a:schemeClr val="bg1"/>
                </a:solidFill>
                <a:latin typeface="18 VAG Rounded Thin   55390"/>
                <a:cs typeface="T VAG Rounded Thin"/>
              </a:rPr>
            </a:br>
            <a:r>
              <a:rPr lang="en-US" sz="2400" dirty="0">
                <a:solidFill>
                  <a:schemeClr val="bg1"/>
                </a:solidFill>
                <a:latin typeface="18 VAG Rounded Thin   55390"/>
                <a:cs typeface="T VAG Rounded Thin"/>
              </a:rPr>
              <a:t>The problems are hard enough that you won’t be able to keep it in your head! </a:t>
            </a:r>
            <a:endParaRPr lang="en-US" sz="2400" b="1" dirty="0">
              <a:solidFill>
                <a:schemeClr val="bg1"/>
              </a:solidFill>
              <a:latin typeface="18 VAG Rounded Thin   55390"/>
              <a:cs typeface="T VAG Rounded Thin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half" idx="1"/>
          </p:nvPr>
        </p:nvSpPr>
        <p:spPr>
          <a:xfrm>
            <a:off x="3673674" y="1188721"/>
            <a:ext cx="6003725" cy="6367037"/>
          </a:xfrm>
        </p:spPr>
        <p:txBody>
          <a:bodyPr/>
          <a:lstStyle/>
          <a:p>
            <a:r>
              <a:rPr lang="en-US" sz="3200" dirty="0" smtClean="0"/>
              <a:t>Behind Abstraction, </a:t>
            </a:r>
            <a:r>
              <a:rPr lang="en-US" sz="3200" dirty="0" smtClean="0">
                <a:solidFill>
                  <a:srgbClr val="FFFF00"/>
                </a:solidFill>
              </a:rPr>
              <a:t>Recursion is the 2</a:t>
            </a:r>
            <a:r>
              <a:rPr lang="en-US" sz="3200" baseline="30000" dirty="0" smtClean="0">
                <a:solidFill>
                  <a:srgbClr val="FFFF00"/>
                </a:solidFill>
              </a:rPr>
              <a:t>nd</a:t>
            </a:r>
            <a:r>
              <a:rPr lang="en-US" sz="3200" dirty="0" smtClean="0">
                <a:solidFill>
                  <a:srgbClr val="FFFF00"/>
                </a:solidFill>
              </a:rPr>
              <a:t> biggest idea about programming in this course</a:t>
            </a:r>
            <a:endParaRPr lang="en-US" sz="3200" dirty="0">
              <a:solidFill>
                <a:srgbClr val="FFFF00"/>
              </a:solidFill>
            </a:endParaRPr>
          </a:p>
          <a:p>
            <a:r>
              <a:rPr lang="en-US" sz="3200" dirty="0" smtClean="0"/>
              <a:t>Format (usually) is 2 cases:</a:t>
            </a:r>
          </a:p>
          <a:p>
            <a:pPr lvl="1"/>
            <a:r>
              <a:rPr lang="en-US" sz="2600" dirty="0" smtClean="0"/>
              <a:t>Base Case</a:t>
            </a:r>
          </a:p>
          <a:p>
            <a:pPr lvl="1"/>
            <a:r>
              <a:rPr lang="en-US" sz="2600" dirty="0" smtClean="0"/>
              <a:t>Recursive case</a:t>
            </a:r>
          </a:p>
          <a:p>
            <a:pPr lvl="2"/>
            <a:r>
              <a:rPr lang="en-US" sz="2300" dirty="0" smtClean="0"/>
              <a:t>Divide, Invoke, Combine</a:t>
            </a:r>
          </a:p>
          <a:p>
            <a:r>
              <a:rPr lang="en-US" sz="3200" dirty="0" smtClean="0"/>
              <a:t>It’s most useful when the problem is self-similar</a:t>
            </a:r>
          </a:p>
          <a:p>
            <a:r>
              <a:rPr lang="en-US" sz="3200" dirty="0" smtClean="0"/>
              <a:t>It’s </a:t>
            </a:r>
            <a:r>
              <a:rPr lang="en-US" sz="3200" u="sng" dirty="0" smtClean="0"/>
              <a:t>no more powerful than iteration</a:t>
            </a:r>
            <a:r>
              <a:rPr lang="en-US" sz="3200" dirty="0" smtClean="0"/>
              <a:t>, but </a:t>
            </a:r>
            <a:r>
              <a:rPr lang="en-US" sz="3200" dirty="0" smtClean="0">
                <a:solidFill>
                  <a:srgbClr val="FFFF00"/>
                </a:solidFill>
              </a:rPr>
              <a:t>often leads to more concise &amp; better code</a:t>
            </a:r>
            <a:endParaRPr lang="en-US" sz="3200" dirty="0">
              <a:solidFill>
                <a:srgbClr val="FFFF00"/>
              </a:solidFill>
            </a:endParaRPr>
          </a:p>
          <a:p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13863755" y="6781800"/>
            <a:ext cx="990600" cy="707868"/>
          </a:xfrm>
          <a:prstGeom prst="rect">
            <a:avLst/>
          </a:prstGeom>
        </p:spPr>
        <p:txBody>
          <a:bodyPr wrap="square" lIns="91423" tIns="45711" rIns="91423" bIns="45711">
            <a:spAutoFit/>
          </a:bodyPr>
          <a:lstStyle/>
          <a:p>
            <a:pPr algn="ctr"/>
            <a:r>
              <a:rPr lang="en-US" sz="4000" smtClean="0">
                <a:solidFill>
                  <a:schemeClr val="tx1"/>
                </a:solidFill>
                <a:latin typeface="Wingdings"/>
                <a:ea typeface="Wingdings"/>
                <a:cs typeface="Wingdings"/>
              </a:rPr>
              <a:t>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9464040" y="6492239"/>
            <a:ext cx="4480560" cy="56633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22" tIns="54862" rIns="109722" bIns="54862"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2" y="2103119"/>
            <a:ext cx="3773075" cy="428244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829801" y="1600200"/>
            <a:ext cx="3766457" cy="541683"/>
          </a:xfrm>
          <a:prstGeom prst="rect">
            <a:avLst/>
          </a:prstGeom>
        </p:spPr>
        <p:txBody>
          <a:bodyPr wrap="square" lIns="109722" tIns="54862" rIns="109722" bIns="54862">
            <a:spAutoFit/>
          </a:bodyPr>
          <a:lstStyle/>
          <a:p>
            <a:pPr algn="ctr"/>
            <a:r>
              <a:rPr lang="en-US" sz="2800" dirty="0" err="1">
                <a:solidFill>
                  <a:srgbClr val="FFFFFF"/>
                </a:solidFill>
              </a:rPr>
              <a:t>xkcd.com</a:t>
            </a:r>
            <a:r>
              <a:rPr lang="en-US" sz="2800" dirty="0">
                <a:solidFill>
                  <a:srgbClr val="FFFFFF"/>
                </a:solidFill>
              </a:rPr>
              <a:t>/244/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(Cal) Sanity Check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66173" y="1188721"/>
            <a:ext cx="5752147" cy="6367037"/>
          </a:xfrm>
        </p:spPr>
        <p:txBody>
          <a:bodyPr/>
          <a:lstStyle/>
          <a:p>
            <a:r>
              <a:rPr lang="en-US" sz="3200" dirty="0" smtClean="0"/>
              <a:t>Recursion is </a:t>
            </a:r>
            <a:r>
              <a:rPr lang="en-US" sz="3200" dirty="0" smtClean="0">
                <a:solidFill>
                  <a:schemeClr val="accent2"/>
                </a:solidFill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sz="3200" dirty="0" smtClean="0"/>
              <a:t> Iteration (i.e., loops)</a:t>
            </a:r>
          </a:p>
          <a:p>
            <a:r>
              <a:rPr lang="en-US" sz="3200" dirty="0" smtClean="0"/>
              <a:t>Almost always, </a:t>
            </a:r>
            <a:r>
              <a:rPr lang="en-US" sz="3200" b="1" dirty="0" smtClean="0">
                <a:sym typeface="Wingdings"/>
              </a:rPr>
              <a:t>writing </a:t>
            </a:r>
            <a:r>
              <a:rPr lang="en-US" sz="3200" b="1" dirty="0">
                <a:sym typeface="Wingdings"/>
              </a:rPr>
              <a:t>a recursive </a:t>
            </a:r>
            <a:r>
              <a:rPr lang="en-US" sz="3200" b="1" dirty="0" smtClean="0">
                <a:sym typeface="Wingdings"/>
              </a:rPr>
              <a:t>solution is </a:t>
            </a:r>
            <a:r>
              <a:rPr lang="en-US" sz="32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Wingdings"/>
                <a:ea typeface="Wingdings"/>
                <a:cs typeface="Wingdings"/>
                <a:sym typeface="Wingdings"/>
              </a:rPr>
              <a:t></a:t>
            </a:r>
            <a:r>
              <a:rPr lang="en-US" sz="3200" b="1" dirty="0" smtClean="0">
                <a:sym typeface="Wingdings"/>
              </a:rPr>
              <a:t> than an iterative one</a:t>
            </a:r>
            <a:endParaRPr lang="en-US" sz="3200" dirty="0"/>
          </a:p>
          <a:p>
            <a:pPr marL="1093416" lvl="1" indent="-548612">
              <a:buFont typeface="+mj-lt"/>
              <a:buAutoNum type="alphaLcParenR"/>
            </a:pPr>
            <a:r>
              <a:rPr lang="en-US" sz="2800" dirty="0" smtClean="0">
                <a:solidFill>
                  <a:srgbClr val="EA157A"/>
                </a:solidFill>
              </a:rPr>
              <a:t>more powerful than</a:t>
            </a:r>
            <a:r>
              <a:rPr lang="en-US" sz="2800" dirty="0" smtClean="0"/>
              <a:t>, easier</a:t>
            </a:r>
            <a:endParaRPr lang="en-US" sz="2800" dirty="0"/>
          </a:p>
          <a:p>
            <a:pPr marL="1093416" lvl="1" indent="-548612">
              <a:buFont typeface="+mj-lt"/>
              <a:buAutoNum type="alphaLcParenR"/>
            </a:pPr>
            <a:r>
              <a:rPr lang="en-US" sz="2800" dirty="0" smtClean="0">
                <a:solidFill>
                  <a:srgbClr val="EA157A"/>
                </a:solidFill>
              </a:rPr>
              <a:t>just as powerful as</a:t>
            </a:r>
            <a:r>
              <a:rPr lang="en-US" sz="2800" dirty="0" smtClean="0"/>
              <a:t>, easier</a:t>
            </a:r>
            <a:endParaRPr lang="en-US" sz="2800" dirty="0"/>
          </a:p>
          <a:p>
            <a:pPr marL="1093416" lvl="1" indent="-548612">
              <a:buFont typeface="+mj-lt"/>
              <a:buAutoNum type="alphaLcParenR"/>
            </a:pPr>
            <a:r>
              <a:rPr lang="en-US" sz="2800" dirty="0" smtClean="0">
                <a:solidFill>
                  <a:srgbClr val="EA157A"/>
                </a:solidFill>
              </a:rPr>
              <a:t>more powerful than</a:t>
            </a:r>
            <a:r>
              <a:rPr lang="en-US" sz="2800" dirty="0" smtClean="0"/>
              <a:t>, harder</a:t>
            </a:r>
            <a:endParaRPr lang="en-US" sz="2800" dirty="0"/>
          </a:p>
          <a:p>
            <a:pPr marL="1093416" lvl="1" indent="-548612">
              <a:buFont typeface="+mj-lt"/>
              <a:buAutoNum type="alphaLcParenR"/>
            </a:pPr>
            <a:r>
              <a:rPr lang="en-US" sz="2800" dirty="0" smtClean="0">
                <a:solidFill>
                  <a:srgbClr val="EA157A"/>
                </a:solidFill>
              </a:rPr>
              <a:t>just as powerful as</a:t>
            </a:r>
            <a:r>
              <a:rPr lang="en-US" sz="2800" dirty="0" smtClean="0"/>
              <a:t>, harder</a:t>
            </a:r>
            <a:endParaRPr lang="en-US" sz="2800" dirty="0"/>
          </a:p>
        </p:txBody>
      </p:sp>
      <p:pic>
        <p:nvPicPr>
          <p:cNvPr id="7" name="Picture 10"/>
          <p:cNvPicPr>
            <a:picLocks noChangeAspect="1"/>
          </p:cNvPicPr>
          <p:nvPr/>
        </p:nvPicPr>
        <p:blipFill>
          <a:blip r:embed="rId2"/>
          <a:srcRect l="7298" t="14340" r="10573" b="10814"/>
          <a:stretch>
            <a:fillRect/>
          </a:stretch>
        </p:blipFill>
        <p:spPr bwMode="auto">
          <a:xfrm>
            <a:off x="4648200" y="6248400"/>
            <a:ext cx="1371600" cy="1250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2570" y="1539240"/>
            <a:ext cx="3712056" cy="577596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753600" y="7267307"/>
            <a:ext cx="3807512" cy="332394"/>
          </a:xfrm>
          <a:prstGeom prst="rect">
            <a:avLst/>
          </a:prstGeom>
        </p:spPr>
        <p:txBody>
          <a:bodyPr wrap="square" lIns="109722" tIns="54862" rIns="109722" bIns="54862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http://</a:t>
            </a:r>
            <a:r>
              <a:rPr lang="en-US" sz="1400" dirty="0" err="1">
                <a:solidFill>
                  <a:schemeClr val="tx1"/>
                </a:solidFill>
              </a:rPr>
              <a:t>www.dominiek.eu</a:t>
            </a:r>
            <a:r>
              <a:rPr lang="en-US" sz="1400" dirty="0">
                <a:solidFill>
                  <a:schemeClr val="tx1"/>
                </a:solidFill>
              </a:rPr>
              <a:t>/blog/?m=200711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(Cal) Overview</a:t>
            </a:r>
          </a:p>
        </p:txBody>
      </p:sp>
      <p:pic>
        <p:nvPicPr>
          <p:cNvPr id="5" name="Picture 16" descr="HandDrawingHand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19889" t="17260" r="19889" b="17260"/>
          <a:stretch>
            <a:fillRect/>
          </a:stretch>
        </p:blipFill>
        <p:spPr>
          <a:xfrm>
            <a:off x="8991600" y="2323152"/>
            <a:ext cx="4846320" cy="4169088"/>
          </a:xfrm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657600" y="1188721"/>
            <a:ext cx="4846320" cy="636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9722" tIns="54862" rIns="109722" bIns="54862" numCol="1" anchor="t" anchorCtr="0" compatLnSpc="1">
            <a:prstTxWarp prst="textNoShape">
              <a:avLst/>
            </a:prstTxWarp>
          </a:bodyPr>
          <a:lstStyle/>
          <a:p>
            <a:pPr marL="493370" marR="0" lvl="0" indent="-411460" algn="l" defTabSz="914400" rtl="0" eaLnBrk="1" fontAlgn="base" latinLnBrk="0" hangingPunct="1">
              <a:lnSpc>
                <a:spcPct val="100000"/>
              </a:lnSpc>
              <a:spcBef>
                <a:spcPts val="84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 charset="0"/>
                <a:ea typeface="ＭＳ Ｐゴシック" charset="-128"/>
                <a:cs typeface="ＭＳ Ｐゴシック" charset="-128"/>
              </a:rPr>
              <a:t>Recursion</a:t>
            </a:r>
          </a:p>
          <a:p>
            <a:pPr marL="887686" marR="0" lvl="1" indent="-34288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Thin   55390" charset="0"/>
                <a:ea typeface="ＭＳ Ｐゴシック" charset="0"/>
                <a:cs typeface="+mn-cs"/>
              </a:rPr>
              <a:t>Demo</a:t>
            </a:r>
          </a:p>
          <a:p>
            <a:pPr marL="1194376" marR="0" lvl="2" indent="-274307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 2" pitchFamily="-65" charset="2"/>
              <a:buChar char=""/>
              <a:tabLst/>
              <a:defRPr/>
            </a:pP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18 VAG Rounded Thin   55390" charset="0"/>
                <a:ea typeface="ＭＳ Ｐゴシック" charset="0"/>
                <a:cs typeface="+mn-cs"/>
              </a:rPr>
              <a:t>Vee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18 VAG Rounded Thin   55390" charset="0"/>
                <a:ea typeface="ＭＳ Ｐゴシック" charset="0"/>
                <a:cs typeface="+mn-cs"/>
              </a:rPr>
              <a:t> example &amp; analysis</a:t>
            </a:r>
          </a:p>
          <a:p>
            <a:pPr marL="1194376" marR="0" lvl="2" indent="-274307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 2" pitchFamily="-65" charset="2"/>
              <a:buChar char=""/>
              <a:tabLst/>
              <a:defRPr/>
            </a:pP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18 VAG Rounded Thin   55390" charset="0"/>
                <a:ea typeface="ＭＳ Ｐゴシック" charset="0"/>
                <a:cs typeface="+mn-cs"/>
              </a:rPr>
              <a:t>Downup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2">
                  <a:lumMod val="90000"/>
                </a:schemeClr>
              </a:solidFill>
              <a:effectLst/>
              <a:uLnTx/>
              <a:uFillTx/>
              <a:latin typeface="18 VAG Rounded Thin   55390" charset="0"/>
              <a:ea typeface="ＭＳ Ｐゴシック" charset="0"/>
              <a:cs typeface="+mn-cs"/>
            </a:endParaRPr>
          </a:p>
          <a:p>
            <a:pPr marL="887686" marR="0" lvl="1" indent="-34288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Thin   55390" charset="0"/>
                <a:ea typeface="ＭＳ Ｐゴシック" charset="0"/>
                <a:cs typeface="+mn-cs"/>
              </a:rPr>
              <a:t>You 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Thin   55390" charset="0"/>
                <a:ea typeface="ＭＳ Ｐゴシック" charset="0"/>
                <a:cs typeface="+mn-cs"/>
              </a:rPr>
              <a:t>already know </a:t>
            </a:r>
            <a:r>
              <a:rPr kumimoji="0" 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Thin   55390" charset="0"/>
                <a:ea typeface="ＭＳ Ｐゴシック" charset="0"/>
                <a:cs typeface="+mn-cs"/>
              </a:rPr>
              <a:t>it!</a:t>
            </a:r>
          </a:p>
          <a:p>
            <a:pPr marL="887686" marR="0" lvl="1" indent="-34288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Thin   55390" charset="0"/>
                <a:ea typeface="ＭＳ Ｐゴシック" charset="0"/>
                <a:cs typeface="+mn-cs"/>
              </a:rPr>
              <a:t>Definition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18 VAG Rounded Thin   55390" charset="0"/>
              <a:ea typeface="ＭＳ Ｐゴシック" charset="0"/>
              <a:cs typeface="+mn-cs"/>
            </a:endParaRPr>
          </a:p>
          <a:p>
            <a:pPr marL="887686" marR="0" lvl="1" indent="-34288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Thin   55390" charset="0"/>
                <a:ea typeface="ＭＳ Ｐゴシック" charset="0"/>
                <a:cs typeface="+mn-cs"/>
              </a:rPr>
              <a:t>Trust 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Thin   55390" charset="0"/>
                <a:ea typeface="ＭＳ Ｐゴシック" charset="0"/>
                <a:cs typeface="+mn-cs"/>
              </a:rPr>
              <a:t>the Recursion!</a:t>
            </a:r>
          </a:p>
          <a:p>
            <a:pPr marL="887686" marR="0" lvl="1" indent="-34288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Thin   55390" charset="0"/>
                <a:ea typeface="ＭＳ Ｐゴシック" charset="0"/>
                <a:cs typeface="+mn-cs"/>
              </a:rPr>
              <a:t>Conclusion</a:t>
            </a:r>
          </a:p>
        </p:txBody>
      </p:sp>
      <p:sp>
        <p:nvSpPr>
          <p:cNvPr id="7" name="Rectangle 18"/>
          <p:cNvSpPr>
            <a:spLocks noChangeArrowheads="1"/>
          </p:cNvSpPr>
          <p:nvPr/>
        </p:nvSpPr>
        <p:spPr bwMode="auto">
          <a:xfrm>
            <a:off x="7377541" y="1"/>
            <a:ext cx="7252859" cy="480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9722" tIns="54862" rIns="109722" bIns="54862">
            <a:spAutoFit/>
          </a:bodyPr>
          <a:lstStyle/>
          <a:p>
            <a:pPr algn="r"/>
            <a:r>
              <a:rPr lang="en-US" sz="2400" b="1" dirty="0" err="1">
                <a:solidFill>
                  <a:srgbClr val="7F7F7F"/>
                </a:solidFill>
                <a:latin typeface="Courier"/>
                <a:cs typeface="Courier"/>
              </a:rPr>
              <a:t>www.worldofescher.com</a:t>
            </a:r>
            <a:r>
              <a:rPr lang="en-US" sz="2400" b="1" dirty="0">
                <a:solidFill>
                  <a:srgbClr val="7F7F7F"/>
                </a:solidFill>
                <a:latin typeface="Courier"/>
                <a:cs typeface="Courier"/>
              </a:rPr>
              <a:t>/gallery/A13.html</a:t>
            </a:r>
          </a:p>
        </p:txBody>
      </p:sp>
      <p:sp>
        <p:nvSpPr>
          <p:cNvPr id="8" name="Rectangle 7"/>
          <p:cNvSpPr/>
          <p:nvPr/>
        </p:nvSpPr>
        <p:spPr>
          <a:xfrm>
            <a:off x="8991601" y="1972069"/>
            <a:ext cx="4846320" cy="313927"/>
          </a:xfrm>
          <a:prstGeom prst="rect">
            <a:avLst/>
          </a:prstGeom>
        </p:spPr>
        <p:txBody>
          <a:bodyPr wrap="square" lIns="109722" tIns="54862" rIns="109722" bIns="54862">
            <a:spAutoFit/>
          </a:bodyPr>
          <a:lstStyle/>
          <a:p>
            <a:pPr algn="ctr"/>
            <a:r>
              <a:rPr lang="en-US" sz="1300" dirty="0">
                <a:solidFill>
                  <a:srgbClr val="FFFFFF"/>
                </a:solidFill>
              </a:rPr>
              <a:t>M. C. Escher : </a:t>
            </a:r>
            <a:r>
              <a:rPr lang="en-US" sz="1300" i="1" dirty="0">
                <a:solidFill>
                  <a:srgbClr val="FFFFFF"/>
                </a:solidFill>
              </a:rPr>
              <a:t>Drawing Hands</a:t>
            </a:r>
          </a:p>
        </p:txBody>
      </p:sp>
      <p:sp>
        <p:nvSpPr>
          <p:cNvPr id="9" name="Oval 8"/>
          <p:cNvSpPr/>
          <p:nvPr/>
        </p:nvSpPr>
        <p:spPr>
          <a:xfrm>
            <a:off x="8887425" y="6672662"/>
            <a:ext cx="5029200" cy="56633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22" tIns="54862" rIns="109722" bIns="54862"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Recursion:</a:t>
            </a:r>
          </a:p>
          <a:p>
            <a:r>
              <a:rPr lang="en-US"/>
              <a:t>Vee Demo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Recursion:</a:t>
            </a:r>
          </a:p>
          <a:p>
            <a:r>
              <a:rPr lang="en-US"/>
              <a:t>Downup Demo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(Cal) “I Understood Vee &amp; Downup”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57600" y="1188721"/>
            <a:ext cx="5843587" cy="6367037"/>
          </a:xfrm>
        </p:spPr>
        <p:txBody>
          <a:bodyPr/>
          <a:lstStyle/>
          <a:p>
            <a:pPr>
              <a:buNone/>
            </a:pPr>
            <a:endParaRPr lang="en-US"/>
          </a:p>
          <a:p>
            <a:pPr marL="699101" indent="-548612">
              <a:buFont typeface="+mj-lt"/>
              <a:buAutoNum type="alphaLcParenR"/>
            </a:pPr>
            <a:r>
              <a:rPr lang="en-US"/>
              <a:t>Strongly agree</a:t>
            </a:r>
          </a:p>
          <a:p>
            <a:pPr marL="699101" indent="-548612">
              <a:buFont typeface="+mj-lt"/>
              <a:buAutoNum type="alphaLcParenR"/>
            </a:pPr>
            <a:r>
              <a:rPr lang="en-US"/>
              <a:t>Agree</a:t>
            </a:r>
          </a:p>
          <a:p>
            <a:pPr marL="699101" indent="-548612">
              <a:buFont typeface="+mj-lt"/>
              <a:buAutoNum type="alphaLcParenR"/>
            </a:pPr>
            <a:r>
              <a:rPr lang="en-US"/>
              <a:t>Neutral</a:t>
            </a:r>
          </a:p>
          <a:p>
            <a:pPr marL="699101" indent="-548612">
              <a:buFont typeface="+mj-lt"/>
              <a:buAutoNum type="alphaLcParenR"/>
            </a:pPr>
            <a:r>
              <a:rPr lang="en-US"/>
              <a:t>Disagree</a:t>
            </a:r>
          </a:p>
          <a:p>
            <a:pPr marL="699101" indent="-548612">
              <a:buFont typeface="+mj-lt"/>
              <a:buAutoNum type="alphaLcParenR"/>
            </a:pPr>
            <a:r>
              <a:rPr lang="en-US"/>
              <a:t>Strongly disagree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4440" y="1828800"/>
            <a:ext cx="5013960" cy="50139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863677" y="1509223"/>
            <a:ext cx="4978400" cy="313927"/>
          </a:xfrm>
          <a:prstGeom prst="rect">
            <a:avLst/>
          </a:prstGeom>
        </p:spPr>
        <p:txBody>
          <a:bodyPr wrap="square" lIns="109722" tIns="54862" rIns="109722" bIns="54862">
            <a:spAutoFit/>
          </a:bodyPr>
          <a:lstStyle/>
          <a:p>
            <a:pPr algn="ctr"/>
            <a:r>
              <a:rPr lang="en-US" sz="1300" dirty="0">
                <a:solidFill>
                  <a:srgbClr val="FFFFFF"/>
                </a:solidFill>
              </a:rPr>
              <a:t>M. C. Escher : </a:t>
            </a:r>
            <a:r>
              <a:rPr lang="en-US" sz="1300" i="1" dirty="0">
                <a:solidFill>
                  <a:srgbClr val="FFFFFF"/>
                </a:solidFill>
              </a:rPr>
              <a:t>Fish and Scales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Recursion:</a:t>
            </a:r>
          </a:p>
          <a:p>
            <a:r>
              <a:rPr lang="en-US"/>
              <a:t>Definition, You Know It, Trust It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657600" y="1219200"/>
            <a:ext cx="10287000" cy="585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9722" tIns="54862" rIns="109722" bIns="54862" numCol="1" anchor="t" anchorCtr="0" compatLnSpc="1">
            <a:prstTxWarp prst="textNoShape">
              <a:avLst/>
            </a:prstTxWarp>
          </a:bodyPr>
          <a:lstStyle/>
          <a:p>
            <a:pPr marL="493370" marR="0" lvl="0" indent="-411460" algn="l" defTabSz="914400" rtl="0" eaLnBrk="1" fontAlgn="base" latinLnBrk="0" hangingPunct="1">
              <a:lnSpc>
                <a:spcPct val="100000"/>
              </a:lnSpc>
              <a:spcBef>
                <a:spcPts val="84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tabLst/>
              <a:defRPr/>
            </a:pPr>
            <a:r>
              <a:rPr kumimoji="0" lang="en-US" sz="2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 charset="0"/>
                <a:ea typeface="ＭＳ Ｐゴシック" charset="-128"/>
                <a:cs typeface="ＭＳ Ｐゴシック" charset="-128"/>
              </a:rPr>
              <a:t>Recursion: (noun) See recursion. </a:t>
            </a:r>
            <a:r>
              <a:rPr kumimoji="0" lang="en-US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 charset="0"/>
                <a:ea typeface="ＭＳ Ｐゴシック" charset="-128"/>
                <a:cs typeface="ＭＳ Ｐゴシック" charset="-128"/>
              </a:rPr>
              <a:t> </a:t>
            </a:r>
            <a:r>
              <a:rPr kumimoji="0" lang="en-US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 charset="0"/>
                <a:ea typeface="ＭＳ Ｐゴシック" charset="-128"/>
                <a:cs typeface="ＭＳ Ｐゴシック" charset="-128"/>
                <a:sym typeface="Wingdings"/>
              </a:rPr>
              <a:t></a:t>
            </a:r>
            <a:r>
              <a:rPr kumimoji="0" lang="en-US" sz="2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 charset="0"/>
                <a:ea typeface="ＭＳ Ｐゴシック" charset="-128"/>
                <a:cs typeface="ＭＳ Ｐゴシック" charset="-128"/>
              </a:rPr>
              <a:t/>
            </a:r>
            <a:br>
              <a:rPr kumimoji="0" lang="en-US" sz="2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 charset="0"/>
                <a:ea typeface="ＭＳ Ｐゴシック" charset="-128"/>
                <a:cs typeface="ＭＳ Ｐゴシック" charset="-128"/>
              </a:rPr>
            </a:br>
            <a:endParaRPr kumimoji="0" lang="en-US" sz="2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8 VAG Rounded Bold   07390" charset="0"/>
              <a:ea typeface="ＭＳ Ｐゴシック" charset="-128"/>
              <a:cs typeface="ＭＳ Ｐゴシック" charset="-128"/>
            </a:endParaRPr>
          </a:p>
          <a:p>
            <a:pPr marL="493370" marR="0" lvl="0" indent="-411460" algn="l" defTabSz="914400" rtl="0" eaLnBrk="1" fontAlgn="base" latinLnBrk="0" hangingPunct="1">
              <a:lnSpc>
                <a:spcPct val="100000"/>
              </a:lnSpc>
              <a:spcBef>
                <a:spcPts val="84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tabLst/>
              <a:defRPr/>
            </a:pPr>
            <a:r>
              <a:rPr kumimoji="0" lang="en-US" sz="2900" b="0" i="1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18 VAG Rounded Bold   07390" charset="0"/>
                <a:ea typeface="ＭＳ Ｐゴシック" charset="-128"/>
                <a:cs typeface="ＭＳ Ｐゴシック" charset="-128"/>
              </a:rPr>
              <a:t>An algorithmic technique where a function, in order to accomplish a task, calls itself with some part of the task</a:t>
            </a:r>
            <a:endParaRPr kumimoji="0" lang="en-US" sz="2900" b="0" i="0" u="none" strike="noStrike" kern="1200" cap="none" spc="0" normalizeH="0" baseline="0" noProof="0" dirty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18 VAG Rounded Bold   07390" charset="0"/>
              <a:ea typeface="ＭＳ Ｐゴシック" charset="-128"/>
              <a:cs typeface="ＭＳ Ｐゴシック" charset="-128"/>
            </a:endParaRPr>
          </a:p>
          <a:p>
            <a:pPr marL="493370" marR="0" lvl="0" indent="-411460" algn="l" defTabSz="914400" rtl="0" eaLnBrk="1" fontAlgn="base" latinLnBrk="0" hangingPunct="1">
              <a:lnSpc>
                <a:spcPct val="100000"/>
              </a:lnSpc>
              <a:spcBef>
                <a:spcPts val="84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tabLst/>
              <a:defRPr/>
            </a:pPr>
            <a:endParaRPr kumimoji="0" lang="en-US" sz="2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8 VAG Rounded Bold   07390" charset="0"/>
              <a:ea typeface="ＭＳ Ｐゴシック" charset="-128"/>
              <a:cs typeface="ＭＳ Ｐゴシック" charset="-128"/>
            </a:endParaRPr>
          </a:p>
          <a:p>
            <a:pPr marL="493370" marR="0" lvl="0" indent="-411460" algn="l" defTabSz="914400" rtl="0" eaLnBrk="1" fontAlgn="base" latinLnBrk="0" hangingPunct="1">
              <a:lnSpc>
                <a:spcPct val="100000"/>
              </a:lnSpc>
              <a:spcBef>
                <a:spcPts val="84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tabLst/>
              <a:defRPr/>
            </a:pPr>
            <a:r>
              <a:rPr kumimoji="0" lang="en-US" sz="2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 charset="0"/>
                <a:ea typeface="ＭＳ Ｐゴシック" charset="-128"/>
                <a:cs typeface="ＭＳ Ｐゴシック" charset="-128"/>
              </a:rPr>
              <a:t>Recursive solutions involve two major parts:</a:t>
            </a:r>
          </a:p>
          <a:p>
            <a:pPr marL="887686" marR="0" lvl="1" indent="-34288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18 VAG Rounded Thin   55390" charset="0"/>
                <a:ea typeface="ＭＳ Ｐゴシック" charset="0"/>
                <a:cs typeface="+mn-cs"/>
              </a:rPr>
              <a:t>Base case(s)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Thin   55390" charset="0"/>
                <a:ea typeface="ＭＳ Ｐゴシック" charset="0"/>
                <a:cs typeface="+mn-cs"/>
              </a:rPr>
              <a:t>, the problem is simple enough to be solved directly</a:t>
            </a:r>
          </a:p>
          <a:p>
            <a:pPr marL="887686" marR="0" lvl="1" indent="-34288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099"/>
                </a:solidFill>
                <a:effectLst/>
                <a:uLnTx/>
                <a:uFillTx/>
                <a:latin typeface="18 VAG Rounded Thin   55390" charset="0"/>
                <a:ea typeface="ＭＳ Ｐゴシック" charset="0"/>
                <a:cs typeface="+mn-cs"/>
              </a:rPr>
              <a:t>Recursive case(s)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Thin   55390" charset="0"/>
                <a:ea typeface="ＭＳ Ｐゴシック" charset="0"/>
                <a:cs typeface="+mn-cs"/>
              </a:rPr>
              <a:t>. A recursive case has three components:</a:t>
            </a:r>
          </a:p>
          <a:p>
            <a:pPr marL="1194376" marR="0" lvl="2" indent="-274307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 2" pitchFamily="-65" charset="2"/>
              <a:buChar char="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18 VAG Rounded Thin   55390" charset="0"/>
                <a:ea typeface="ＭＳ Ｐゴシック" charset="0"/>
                <a:cs typeface="+mn-cs"/>
              </a:rPr>
              <a:t>Divide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18 VAG Rounded Thin   55390" charset="0"/>
                <a:ea typeface="ＭＳ Ｐゴシック" charset="0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Thin   55390" charset="0"/>
                <a:ea typeface="ＭＳ Ｐゴシック" charset="0"/>
                <a:cs typeface="+mn-cs"/>
              </a:rPr>
              <a:t>the problem into one or more simpler or smaller parts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90000"/>
                </a:schemeClr>
              </a:solidFill>
              <a:effectLst/>
              <a:uLnTx/>
              <a:uFillTx/>
              <a:latin typeface="18 VAG Rounded Thin   55390" charset="0"/>
              <a:ea typeface="ＭＳ Ｐゴシック" charset="0"/>
              <a:cs typeface="+mn-cs"/>
            </a:endParaRPr>
          </a:p>
          <a:p>
            <a:pPr marL="1194376" marR="0" lvl="2" indent="-274307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 2" pitchFamily="-65" charset="2"/>
              <a:buChar char="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18 VAG Rounded Thin   55390" charset="0"/>
                <a:ea typeface="ＭＳ Ｐゴシック" charset="0"/>
                <a:cs typeface="+mn-cs"/>
              </a:rPr>
              <a:t>Invoke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18 VAG Rounded Thin   55390" charset="0"/>
                <a:ea typeface="ＭＳ Ｐゴシック" charset="0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Thin   55390" charset="0"/>
                <a:ea typeface="ＭＳ Ｐゴシック" charset="0"/>
                <a:cs typeface="+mn-cs"/>
              </a:rPr>
              <a:t>the function (recursively) on each part, and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90000"/>
                </a:schemeClr>
              </a:solidFill>
              <a:effectLst/>
              <a:uLnTx/>
              <a:uFillTx/>
              <a:latin typeface="18 VAG Rounded Thin   55390" charset="0"/>
              <a:ea typeface="ＭＳ Ｐゴシック" charset="0"/>
              <a:cs typeface="+mn-cs"/>
            </a:endParaRPr>
          </a:p>
          <a:p>
            <a:pPr marL="1194376" marR="0" lvl="2" indent="-274307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 2" pitchFamily="-65" charset="2"/>
              <a:buChar char="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folHlink"/>
                </a:solidFill>
                <a:effectLst/>
                <a:uLnTx/>
                <a:uFillTx/>
                <a:latin typeface="18 VAG Rounded Thin   55390" charset="0"/>
                <a:ea typeface="ＭＳ Ｐゴシック" charset="0"/>
                <a:cs typeface="+mn-cs"/>
              </a:rPr>
              <a:t>Combine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LnTx/>
                <a:uFillTx/>
                <a:latin typeface="18 VAG Rounded Thin   55390" charset="0"/>
                <a:ea typeface="ＭＳ Ｐゴシック" charset="0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Thin   55390" charset="0"/>
                <a:ea typeface="ＭＳ Ｐゴシック" charset="0"/>
                <a:cs typeface="+mn-cs"/>
              </a:rPr>
              <a:t>the solutions of the parts into a solution for the problem.</a:t>
            </a:r>
          </a:p>
          <a:p>
            <a:pPr marL="493370" marR="0" lvl="0" indent="-411460" algn="l" defTabSz="914400" rtl="0" eaLnBrk="1" fontAlgn="base" latinLnBrk="0" hangingPunct="1">
              <a:lnSpc>
                <a:spcPct val="100000"/>
              </a:lnSpc>
              <a:spcBef>
                <a:spcPts val="84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tabLst/>
              <a:defRPr/>
            </a:pPr>
            <a:r>
              <a:rPr kumimoji="0" lang="en-US" sz="2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 charset="0"/>
                <a:ea typeface="ＭＳ Ｐゴシック" charset="-128"/>
                <a:cs typeface="ＭＳ Ｐゴシック" charset="-128"/>
              </a:rPr>
              <a:t>Depending on the problem, </a:t>
            </a:r>
            <a:br>
              <a:rPr kumimoji="0" lang="en-US" sz="2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 charset="0"/>
                <a:ea typeface="ＭＳ Ｐゴシック" charset="-128"/>
                <a:cs typeface="ＭＳ Ｐゴシック" charset="-128"/>
              </a:rPr>
            </a:br>
            <a:r>
              <a:rPr kumimoji="0" lang="en-US" sz="2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 charset="0"/>
                <a:ea typeface="ＭＳ Ｐゴシック" charset="-128"/>
                <a:cs typeface="ＭＳ Ｐゴシック" charset="-128"/>
              </a:rPr>
              <a:t>any of these may be trivial or complex.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5912797" y="0"/>
            <a:ext cx="8717603" cy="781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9722" tIns="54862" rIns="109722" bIns="54862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2400" b="1" dirty="0" err="1">
                <a:solidFill>
                  <a:srgbClr val="7F7F7F"/>
                </a:solidFill>
                <a:latin typeface="Courier"/>
                <a:cs typeface="Courier"/>
              </a:rPr>
              <a:t>www.catb.org</a:t>
            </a:r>
            <a:r>
              <a:rPr lang="en-US" sz="2400" b="1" dirty="0">
                <a:solidFill>
                  <a:srgbClr val="7F7F7F"/>
                </a:solidFill>
                <a:latin typeface="Courier"/>
                <a:cs typeface="Courier"/>
              </a:rPr>
              <a:t>/~</a:t>
            </a:r>
            <a:r>
              <a:rPr lang="en-US" sz="2400" b="1" dirty="0" err="1">
                <a:solidFill>
                  <a:srgbClr val="7F7F7F"/>
                </a:solidFill>
                <a:latin typeface="Courier"/>
                <a:cs typeface="Courier"/>
              </a:rPr>
              <a:t>esr</a:t>
            </a:r>
            <a:r>
              <a:rPr lang="en-US" sz="2400" b="1" dirty="0">
                <a:solidFill>
                  <a:srgbClr val="7F7F7F"/>
                </a:solidFill>
                <a:latin typeface="Courier"/>
                <a:cs typeface="Courier"/>
              </a:rPr>
              <a:t>/jargon/html/R/</a:t>
            </a:r>
            <a:r>
              <a:rPr lang="en-US" sz="2400" b="1" dirty="0" err="1">
                <a:solidFill>
                  <a:srgbClr val="7F7F7F"/>
                </a:solidFill>
                <a:latin typeface="Courier"/>
                <a:cs typeface="Courier"/>
              </a:rPr>
              <a:t>recursion.html</a:t>
            </a:r>
            <a:r>
              <a:rPr lang="en-US" sz="2400" b="1" dirty="0">
                <a:solidFill>
                  <a:srgbClr val="7F7F7F"/>
                </a:solidFill>
                <a:latin typeface="Courier"/>
                <a:cs typeface="Courier"/>
              </a:rPr>
              <a:t/>
            </a:r>
            <a:br>
              <a:rPr lang="en-US" sz="2400" b="1" dirty="0">
                <a:solidFill>
                  <a:srgbClr val="7F7F7F"/>
                </a:solidFill>
                <a:latin typeface="Courier"/>
                <a:cs typeface="Courier"/>
              </a:rPr>
            </a:br>
            <a:r>
              <a:rPr lang="en-US" sz="2400" b="1" dirty="0" err="1">
                <a:solidFill>
                  <a:srgbClr val="7F7F7F"/>
                </a:solidFill>
                <a:latin typeface="Courier"/>
                <a:cs typeface="Courier"/>
              </a:rPr>
              <a:t>www.nist.gov</a:t>
            </a:r>
            <a:r>
              <a:rPr lang="en-US" sz="2400" b="1" dirty="0">
                <a:solidFill>
                  <a:srgbClr val="7F7F7F"/>
                </a:solidFill>
                <a:latin typeface="Courier"/>
                <a:cs typeface="Courier"/>
              </a:rPr>
              <a:t>/dads/HTML/</a:t>
            </a:r>
            <a:r>
              <a:rPr lang="en-US" sz="2400" b="1" dirty="0" err="1">
                <a:solidFill>
                  <a:srgbClr val="7F7F7F"/>
                </a:solidFill>
                <a:latin typeface="Courier"/>
                <a:cs typeface="Courier"/>
              </a:rPr>
              <a:t>recursion.html</a:t>
            </a:r>
            <a:endParaRPr lang="en-US" sz="2400" b="1" dirty="0">
              <a:solidFill>
                <a:srgbClr val="7F7F7F"/>
              </a:solidFill>
              <a:latin typeface="Courier"/>
              <a:cs typeface="Couri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 already know it!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000400"/>
              </a:clrFrom>
              <a:clrTo>
                <a:srgbClr val="0004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48200" y="1280161"/>
            <a:ext cx="8478426" cy="63363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Trust the Recursion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57600" y="1188720"/>
            <a:ext cx="10287000" cy="6438900"/>
          </a:xfrm>
        </p:spPr>
        <p:txBody>
          <a:bodyPr/>
          <a:lstStyle/>
          <a:p>
            <a:r>
              <a:rPr lang="en-US" sz="4000" dirty="0"/>
              <a:t>When authoring recursive code:</a:t>
            </a:r>
          </a:p>
          <a:p>
            <a:pPr lvl="1"/>
            <a:r>
              <a:rPr lang="en-US" sz="3600" dirty="0"/>
              <a:t>The base is usually easy: “when to stop?”</a:t>
            </a:r>
          </a:p>
          <a:p>
            <a:pPr lvl="1"/>
            <a:r>
              <a:rPr lang="en-US" sz="3600" dirty="0"/>
              <a:t>In the recursive step</a:t>
            </a:r>
          </a:p>
          <a:p>
            <a:pPr lvl="2"/>
            <a:r>
              <a:rPr lang="en-US" sz="3200" dirty="0"/>
              <a:t>How can we break the problem down into two:</a:t>
            </a:r>
          </a:p>
          <a:p>
            <a:pPr lvl="3"/>
            <a:r>
              <a:rPr lang="en-US" sz="2800" dirty="0"/>
              <a:t>A piece I can handle right now</a:t>
            </a:r>
          </a:p>
          <a:p>
            <a:pPr lvl="3"/>
            <a:r>
              <a:rPr lang="en-US" sz="2800" dirty="0"/>
              <a:t>The answer from a smaller piece of the problem</a:t>
            </a:r>
          </a:p>
          <a:p>
            <a:pPr lvl="2"/>
            <a:r>
              <a:rPr lang="en-US" sz="3200" dirty="0"/>
              <a:t>Assume your self-call does the right thing </a:t>
            </a:r>
            <a:br>
              <a:rPr lang="en-US" sz="3200" dirty="0"/>
            </a:br>
            <a:r>
              <a:rPr lang="en-US" sz="3200" dirty="0"/>
              <a:t>on a smaller piece of the problem</a:t>
            </a:r>
          </a:p>
          <a:p>
            <a:pPr lvl="2"/>
            <a:r>
              <a:rPr lang="en-US" sz="3200" dirty="0"/>
              <a:t>How to combine parts to get the overall answer?</a:t>
            </a:r>
          </a:p>
          <a:p>
            <a:r>
              <a:rPr lang="en-US" sz="4000" dirty="0"/>
              <a:t>Practice will make it easier to see </a:t>
            </a:r>
            <a:r>
              <a:rPr lang="en-US" sz="4000" dirty="0" smtClean="0"/>
              <a:t>idea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ヒラギノ丸ゴ Pro W4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66320</TotalTime>
  <Pages>47</Pages>
  <Words>526</Words>
  <Application>Microsoft Macintosh PowerPoint</Application>
  <PresentationFormat>Custom</PresentationFormat>
  <Paragraphs>71</Paragraphs>
  <Slides>11</Slides>
  <Notes>1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Metro</vt:lpstr>
      <vt:lpstr>Go See Inception!</vt:lpstr>
      <vt:lpstr>(Cal) Overview</vt:lpstr>
      <vt:lpstr>Slide 3</vt:lpstr>
      <vt:lpstr>Slide 4</vt:lpstr>
      <vt:lpstr>(Cal) “I Understood Vee &amp; Downup”</vt:lpstr>
      <vt:lpstr>Slide 6</vt:lpstr>
      <vt:lpstr>Definition</vt:lpstr>
      <vt:lpstr>You already know it!</vt:lpstr>
      <vt:lpstr>Trust the Recursion</vt:lpstr>
      <vt:lpstr>Summary</vt:lpstr>
      <vt:lpstr>(Cal) Sanity Check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CS61C - Lecture 13</dc:title>
  <dc:subject/>
  <dc:creator>John Wawrzynek</dc:creator>
  <cp:keywords/>
  <dc:description/>
  <cp:lastModifiedBy>Dan Garcia</cp:lastModifiedBy>
  <cp:revision>3407</cp:revision>
  <cp:lastPrinted>2015-02-21T05:10:30Z</cp:lastPrinted>
  <dcterms:created xsi:type="dcterms:W3CDTF">2015-02-25T18:59:12Z</dcterms:created>
  <dcterms:modified xsi:type="dcterms:W3CDTF">2015-02-25T20:01:03Z</dcterms:modified>
</cp:coreProperties>
</file>